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9D4EC1-008D-410E-99D2-832D938AB0EE}" type="datetimeFigureOut">
              <a:rPr lang="nl-NL" smtClean="0"/>
              <a:t>13-1-2011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A132FB-3FD4-4FC7-AAD1-8A04900D934C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A132FB-3FD4-4FC7-AAD1-8A04900D934C}" type="slidenum">
              <a:rPr lang="nl-NL" smtClean="0"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A132FB-3FD4-4FC7-AAD1-8A04900D934C}" type="slidenum">
              <a:rPr lang="nl-NL" smtClean="0"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A132FB-3FD4-4FC7-AAD1-8A04900D934C}" type="slidenum">
              <a:rPr lang="nl-NL" smtClean="0"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A132FB-3FD4-4FC7-AAD1-8A04900D934C}" type="slidenum">
              <a:rPr lang="nl-NL" smtClean="0"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A132FB-3FD4-4FC7-AAD1-8A04900D934C}" type="slidenum">
              <a:rPr lang="nl-NL" smtClean="0"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A132FB-3FD4-4FC7-AAD1-8A04900D934C}" type="slidenum">
              <a:rPr lang="nl-NL" smtClean="0"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A132FB-3FD4-4FC7-AAD1-8A04900D934C}" type="slidenum">
              <a:rPr lang="nl-NL" smtClean="0"/>
              <a:t>7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D9BD2-FC8B-4B66-89FB-028CEBCBFEBF}" type="datetimeFigureOut">
              <a:rPr lang="nl-NL" smtClean="0"/>
              <a:t>13-1-2011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3D7ED-435D-4C8C-8A77-D883EF31A300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Rechthoe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D9BD2-FC8B-4B66-89FB-028CEBCBFEBF}" type="datetimeFigureOut">
              <a:rPr lang="nl-NL" smtClean="0"/>
              <a:t>13-1-2011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3D7ED-435D-4C8C-8A77-D883EF31A30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hthoe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D9BD2-FC8B-4B66-89FB-028CEBCBFEBF}" type="datetimeFigureOut">
              <a:rPr lang="nl-NL" smtClean="0"/>
              <a:t>13-1-2011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3D7ED-435D-4C8C-8A77-D883EF31A30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D9BD2-FC8B-4B66-89FB-028CEBCBFEBF}" type="datetimeFigureOut">
              <a:rPr lang="nl-NL" smtClean="0"/>
              <a:t>13-1-2011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3D7ED-435D-4C8C-8A77-D883EF31A30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D9BD2-FC8B-4B66-89FB-028CEBCBFEBF}" type="datetimeFigureOut">
              <a:rPr lang="nl-NL" smtClean="0"/>
              <a:t>13-1-2011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3D7ED-435D-4C8C-8A77-D883EF31A300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D9BD2-FC8B-4B66-89FB-028CEBCBFEBF}" type="datetimeFigureOut">
              <a:rPr lang="nl-NL" smtClean="0"/>
              <a:t>13-1-2011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3D7ED-435D-4C8C-8A77-D883EF31A30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D9BD2-FC8B-4B66-89FB-028CEBCBFEBF}" type="datetimeFigureOut">
              <a:rPr lang="nl-NL" smtClean="0"/>
              <a:t>13-1-2011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3D7ED-435D-4C8C-8A77-D883EF31A30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D9BD2-FC8B-4B66-89FB-028CEBCBFEBF}" type="datetimeFigureOut">
              <a:rPr lang="nl-NL" smtClean="0"/>
              <a:t>13-1-2011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3D7ED-435D-4C8C-8A77-D883EF31A30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D9BD2-FC8B-4B66-89FB-028CEBCBFEBF}" type="datetimeFigureOut">
              <a:rPr lang="nl-NL" smtClean="0"/>
              <a:t>13-1-2011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3D7ED-435D-4C8C-8A77-D883EF31A30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D9BD2-FC8B-4B66-89FB-028CEBCBFEBF}" type="datetimeFigureOut">
              <a:rPr lang="nl-NL" smtClean="0"/>
              <a:t>13-1-2011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3D7ED-435D-4C8C-8A77-D883EF31A300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Rechthoe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DFD9BD2-FC8B-4B66-89FB-028CEBCBFEBF}" type="datetimeFigureOut">
              <a:rPr lang="nl-NL" smtClean="0"/>
              <a:t>13-1-2011</a:t>
            </a:fld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6C3D7ED-435D-4C8C-8A77-D883EF31A300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hthoe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DFD9BD2-FC8B-4B66-89FB-028CEBCBFEBF}" type="datetimeFigureOut">
              <a:rPr lang="nl-NL" smtClean="0"/>
              <a:t>13-1-2011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6C3D7ED-435D-4C8C-8A77-D883EF31A300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ionaalarchief.nl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Historische bronnen in de les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Kinderen leren werken met bronnen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Beelden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Geschiedenis: beeld van wat er gebeurd is in het verleden.</a:t>
            </a:r>
          </a:p>
          <a:p>
            <a:r>
              <a:rPr lang="nl-NL" dirty="0" smtClean="0"/>
              <a:t>Beeld is meestal opgesteld (ver) na de gebeurtenis zelf</a:t>
            </a:r>
          </a:p>
          <a:p>
            <a:r>
              <a:rPr lang="nl-NL" dirty="0" smtClean="0"/>
              <a:t>Tijd- en plaatsgebonden</a:t>
            </a:r>
            <a:r>
              <a:rPr lang="nl-NL" dirty="0" smtClean="0"/>
              <a:t>:</a:t>
            </a:r>
          </a:p>
          <a:p>
            <a:endParaRPr lang="nl-NL" dirty="0" smtClean="0"/>
          </a:p>
          <a:p>
            <a:pPr>
              <a:buNone/>
            </a:pPr>
            <a:r>
              <a:rPr lang="nl-NL" dirty="0" smtClean="0"/>
              <a:t>	-Specifieke subcultuur (</a:t>
            </a:r>
            <a:r>
              <a:rPr lang="nl-NL" dirty="0" smtClean="0"/>
              <a:t>bijv. Europa)</a:t>
            </a:r>
          </a:p>
          <a:p>
            <a:pPr>
              <a:buNone/>
            </a:pPr>
            <a:r>
              <a:rPr lang="nl-NL" dirty="0" smtClean="0"/>
              <a:t>	-</a:t>
            </a:r>
            <a:r>
              <a:rPr lang="nl-NL" dirty="0" smtClean="0"/>
              <a:t>Eigen normen en waarden</a:t>
            </a:r>
          </a:p>
          <a:p>
            <a:pPr>
              <a:buNone/>
            </a:pPr>
            <a:r>
              <a:rPr lang="nl-NL" dirty="0" smtClean="0"/>
              <a:t>	-</a:t>
            </a:r>
            <a:r>
              <a:rPr lang="nl-NL" dirty="0" smtClean="0"/>
              <a:t>Visie op verleden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Beelden over het verleden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 komen beelden over het verleden tot stand?</a:t>
            </a:r>
          </a:p>
          <a:p>
            <a:r>
              <a:rPr lang="nl-NL" dirty="0" smtClean="0">
                <a:sym typeface="Wingdings" pitchFamily="2" charset="2"/>
              </a:rPr>
              <a:t> werk van de </a:t>
            </a:r>
            <a:r>
              <a:rPr lang="nl-NL" dirty="0" smtClean="0">
                <a:sym typeface="Wingdings" pitchFamily="2" charset="2"/>
              </a:rPr>
              <a:t>historicus of: de leerling als historicus</a:t>
            </a:r>
            <a:endParaRPr lang="nl-NL" dirty="0" smtClean="0">
              <a:sym typeface="Wingdings" pitchFamily="2" charset="2"/>
            </a:endParaRPr>
          </a:p>
          <a:p>
            <a:endParaRPr lang="nl-NL" dirty="0" smtClean="0">
              <a:sym typeface="Wingdings" pitchFamily="2" charset="2"/>
            </a:endParaRPr>
          </a:p>
          <a:p>
            <a:r>
              <a:rPr lang="nl-NL" dirty="0" smtClean="0">
                <a:sym typeface="Wingdings" pitchFamily="2" charset="2"/>
              </a:rPr>
              <a:t>Interpreteren van bronnen</a:t>
            </a:r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Primaire en secundaire bronnen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u="sng" dirty="0" smtClean="0"/>
              <a:t>Primaire bronnen</a:t>
            </a:r>
            <a:r>
              <a:rPr lang="nl-NL" dirty="0" smtClean="0"/>
              <a:t>:</a:t>
            </a:r>
          </a:p>
          <a:p>
            <a:pPr>
              <a:buNone/>
            </a:pPr>
            <a:r>
              <a:rPr lang="nl-NL" dirty="0" smtClean="0"/>
              <a:t>-Bodemvondsten</a:t>
            </a:r>
          </a:p>
          <a:p>
            <a:pPr>
              <a:buNone/>
            </a:pPr>
            <a:r>
              <a:rPr lang="nl-NL" dirty="0" smtClean="0"/>
              <a:t>-Gebruiksvoorwerpen</a:t>
            </a:r>
          </a:p>
          <a:p>
            <a:pPr>
              <a:buNone/>
            </a:pPr>
            <a:r>
              <a:rPr lang="nl-NL" dirty="0" smtClean="0"/>
              <a:t>-Verkleuringen van grondlagen</a:t>
            </a:r>
          </a:p>
          <a:p>
            <a:pPr>
              <a:buNone/>
            </a:pPr>
            <a:r>
              <a:rPr lang="nl-NL" dirty="0" smtClean="0"/>
              <a:t>-Afbeeldingen op grotwanden</a:t>
            </a:r>
          </a:p>
          <a:p>
            <a:pPr>
              <a:buNone/>
            </a:pPr>
            <a:r>
              <a:rPr lang="nl-NL" dirty="0" smtClean="0"/>
              <a:t>-</a:t>
            </a:r>
            <a:r>
              <a:rPr lang="nl-NL" dirty="0" err="1" smtClean="0"/>
              <a:t>Trouw-</a:t>
            </a:r>
            <a:r>
              <a:rPr lang="nl-NL" dirty="0" smtClean="0"/>
              <a:t>, doop- en begraafakten</a:t>
            </a:r>
          </a:p>
          <a:p>
            <a:pPr>
              <a:buNone/>
            </a:pPr>
            <a:r>
              <a:rPr lang="nl-NL" dirty="0" smtClean="0"/>
              <a:t>-Notariële archieven</a:t>
            </a:r>
          </a:p>
          <a:p>
            <a:pPr>
              <a:buNone/>
            </a:pPr>
            <a:r>
              <a:rPr lang="nl-NL" dirty="0" smtClean="0"/>
              <a:t>-Ooggetuigenverslagen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Secundaire bronnen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-Literatuur over primaire bronnen of over andere literatuur</a:t>
            </a:r>
          </a:p>
          <a:p>
            <a:r>
              <a:rPr lang="nl-NL" dirty="0" smtClean="0"/>
              <a:t>-Foto’s</a:t>
            </a:r>
          </a:p>
          <a:p>
            <a:r>
              <a:rPr lang="nl-NL" dirty="0" smtClean="0"/>
              <a:t>-Films</a:t>
            </a:r>
          </a:p>
          <a:p>
            <a:r>
              <a:rPr lang="nl-NL" dirty="0" smtClean="0"/>
              <a:t>-Geluidsopnames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 dirty="0" smtClean="0"/>
              <a:t>Zelf beoordelen van secundaire bronnen(als student)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-Bestudeer de volgende secundaire bronnen uit het Nationaal </a:t>
            </a:r>
            <a:r>
              <a:rPr lang="nl-NL" dirty="0" smtClean="0"/>
              <a:t>Archief </a:t>
            </a:r>
            <a:r>
              <a:rPr lang="nl-NL" dirty="0" err="1" smtClean="0">
                <a:hlinkClick r:id="rId3"/>
              </a:rPr>
              <a:t>www.nationaalarchief.nl</a:t>
            </a:r>
            <a:r>
              <a:rPr lang="nl-NL" dirty="0" smtClean="0"/>
              <a:t>: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 smtClean="0"/>
          </a:p>
          <a:p>
            <a:r>
              <a:rPr lang="nl-NL" dirty="0" smtClean="0"/>
              <a:t>Groep 1: Unie van Utrecht (1579)</a:t>
            </a:r>
          </a:p>
          <a:p>
            <a:r>
              <a:rPr lang="nl-NL" dirty="0" smtClean="0"/>
              <a:t>Groep 2: Plakkaat van </a:t>
            </a:r>
            <a:r>
              <a:rPr lang="nl-NL" dirty="0" err="1" smtClean="0"/>
              <a:t>Verlatinge</a:t>
            </a:r>
            <a:r>
              <a:rPr lang="nl-NL" dirty="0" smtClean="0"/>
              <a:t> (1581</a:t>
            </a:r>
            <a:r>
              <a:rPr lang="nl-NL" dirty="0" smtClean="0"/>
              <a:t>)</a:t>
            </a:r>
          </a:p>
          <a:p>
            <a:r>
              <a:rPr lang="nl-NL" dirty="0" smtClean="0"/>
              <a:t>Groep 3: Vrede van Munster (1648)</a:t>
            </a:r>
          </a:p>
          <a:p>
            <a:r>
              <a:rPr lang="nl-NL" dirty="0" smtClean="0"/>
              <a:t>Groep </a:t>
            </a:r>
            <a:r>
              <a:rPr lang="nl-NL" dirty="0" smtClean="0"/>
              <a:t>4: </a:t>
            </a:r>
            <a:r>
              <a:rPr lang="nl-NL" dirty="0" smtClean="0"/>
              <a:t>Staatsregeling van het Bataafse Volk (1798)</a:t>
            </a:r>
          </a:p>
          <a:p>
            <a:r>
              <a:rPr lang="nl-NL" dirty="0" smtClean="0"/>
              <a:t>Groep </a:t>
            </a:r>
            <a:r>
              <a:rPr lang="nl-NL" dirty="0" smtClean="0"/>
              <a:t>5: </a:t>
            </a:r>
            <a:r>
              <a:rPr lang="nl-NL" dirty="0" smtClean="0"/>
              <a:t>Algemene Grondwetsherziening (1983)</a:t>
            </a:r>
          </a:p>
          <a:p>
            <a:pPr>
              <a:buNone/>
            </a:pPr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Werkwijze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 smtClean="0"/>
              <a:t>Werk in tweetallen</a:t>
            </a:r>
          </a:p>
          <a:p>
            <a:r>
              <a:rPr lang="nl-NL" dirty="0" smtClean="0"/>
              <a:t>Bestudeer de bron</a:t>
            </a:r>
          </a:p>
          <a:p>
            <a:r>
              <a:rPr lang="nl-NL" dirty="0" smtClean="0"/>
              <a:t>Pas bronnenkritiek toe door middel van de 6 vragen voor </a:t>
            </a:r>
            <a:r>
              <a:rPr lang="nl-NL" dirty="0" smtClean="0"/>
              <a:t>bronnenkritiek</a:t>
            </a:r>
          </a:p>
          <a:p>
            <a:r>
              <a:rPr lang="nl-NL" dirty="0" smtClean="0"/>
              <a:t>Begin met het eigenlijke onderzoek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r>
              <a:rPr lang="nl-NL" dirty="0" smtClean="0"/>
              <a:t>Construeer </a:t>
            </a:r>
            <a:r>
              <a:rPr lang="nl-NL" dirty="0" smtClean="0"/>
              <a:t>een beeld van het verleden n.a.v. wat je onderzocht hebt. Waar gaat dit document over?</a:t>
            </a:r>
          </a:p>
          <a:p>
            <a:pPr>
              <a:buNone/>
            </a:pPr>
            <a:endParaRPr lang="nl-NL" dirty="0" smtClean="0"/>
          </a:p>
          <a:p>
            <a:r>
              <a:rPr lang="nl-NL" dirty="0" smtClean="0"/>
              <a:t>Schrijf het verhaal over het beeld dat je geconstrueerd hebt en presenteer dit (5 min</a:t>
            </a:r>
            <a:r>
              <a:rPr lang="nl-NL" dirty="0" smtClean="0"/>
              <a:t>)</a:t>
            </a:r>
          </a:p>
          <a:p>
            <a:endParaRPr lang="nl-NL" dirty="0" smtClean="0"/>
          </a:p>
          <a:p>
            <a:r>
              <a:rPr lang="en-US" dirty="0" err="1" smtClean="0"/>
              <a:t>Vergelijk</a:t>
            </a:r>
            <a:r>
              <a:rPr lang="en-US" dirty="0" smtClean="0"/>
              <a:t> </a:t>
            </a:r>
            <a:r>
              <a:rPr lang="en-US" dirty="0" err="1" smtClean="0"/>
              <a:t>jullie</a:t>
            </a:r>
            <a:r>
              <a:rPr lang="en-US" dirty="0" smtClean="0"/>
              <a:t> </a:t>
            </a:r>
            <a:r>
              <a:rPr lang="en-US" dirty="0" err="1" smtClean="0"/>
              <a:t>interpretatie</a:t>
            </a:r>
            <a:r>
              <a:rPr lang="en-US" dirty="0" smtClean="0"/>
              <a:t> met die van het </a:t>
            </a:r>
            <a:r>
              <a:rPr lang="en-US" dirty="0" err="1" smtClean="0"/>
              <a:t>andere</a:t>
            </a:r>
            <a:r>
              <a:rPr lang="en-US" dirty="0" smtClean="0"/>
              <a:t> </a:t>
            </a:r>
            <a:r>
              <a:rPr lang="en-US" dirty="0" err="1" smtClean="0"/>
              <a:t>tweetal</a:t>
            </a:r>
            <a:r>
              <a:rPr lang="en-US" dirty="0" smtClean="0"/>
              <a:t> </a:t>
            </a:r>
            <a:r>
              <a:rPr lang="en-US" dirty="0" err="1" smtClean="0"/>
              <a:t>uit</a:t>
            </a:r>
            <a:r>
              <a:rPr lang="en-US" dirty="0" smtClean="0"/>
              <a:t> je </a:t>
            </a:r>
            <a:r>
              <a:rPr lang="en-US" dirty="0" err="1" smtClean="0"/>
              <a:t>groepje</a:t>
            </a:r>
            <a:r>
              <a:rPr lang="en-US" dirty="0" smtClean="0"/>
              <a:t>. </a:t>
            </a:r>
            <a:r>
              <a:rPr lang="en-US" dirty="0" err="1" smtClean="0"/>
              <a:t>Wat</a:t>
            </a:r>
            <a:r>
              <a:rPr lang="en-US" dirty="0" smtClean="0"/>
              <a:t> </a:t>
            </a:r>
            <a:r>
              <a:rPr lang="en-US" dirty="0" err="1" smtClean="0"/>
              <a:t>valt</a:t>
            </a:r>
            <a:r>
              <a:rPr lang="en-US" dirty="0" smtClean="0"/>
              <a:t> op?</a:t>
            </a:r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39</TotalTime>
  <Words>261</Words>
  <Application>Microsoft Office PowerPoint</Application>
  <PresentationFormat>Diavoorstelling (4:3)</PresentationFormat>
  <Paragraphs>56</Paragraphs>
  <Slides>7</Slides>
  <Notes>7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Module</vt:lpstr>
      <vt:lpstr>Historische bronnen in de les</vt:lpstr>
      <vt:lpstr>Beelden</vt:lpstr>
      <vt:lpstr>Beelden over het verleden</vt:lpstr>
      <vt:lpstr>Primaire en secundaire bronnen</vt:lpstr>
      <vt:lpstr>Secundaire bronnen</vt:lpstr>
      <vt:lpstr>Zelf beoordelen van secundaire bronnen(als student)</vt:lpstr>
      <vt:lpstr>Werkwijze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Historische bronnen in de les</dc:title>
  <dc:creator>Marcel</dc:creator>
  <cp:lastModifiedBy>Marcel</cp:lastModifiedBy>
  <cp:revision>4</cp:revision>
  <dcterms:created xsi:type="dcterms:W3CDTF">2011-01-13T08:52:12Z</dcterms:created>
  <dcterms:modified xsi:type="dcterms:W3CDTF">2011-01-13T09:31:47Z</dcterms:modified>
</cp:coreProperties>
</file>